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6"/>
  </p:notesMasterIdLst>
  <p:sldIdLst>
    <p:sldId id="256" r:id="rId2"/>
    <p:sldId id="257" r:id="rId3"/>
    <p:sldId id="282" r:id="rId4"/>
    <p:sldId id="291" r:id="rId5"/>
    <p:sldId id="265" r:id="rId6"/>
    <p:sldId id="266" r:id="rId7"/>
    <p:sldId id="283" r:id="rId8"/>
    <p:sldId id="284" r:id="rId9"/>
    <p:sldId id="289" r:id="rId10"/>
    <p:sldId id="259" r:id="rId11"/>
    <p:sldId id="287" r:id="rId12"/>
    <p:sldId id="288" r:id="rId13"/>
    <p:sldId id="290" r:id="rId14"/>
    <p:sldId id="2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AFAF"/>
    <a:srgbClr val="7979FF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 autoAdjust="0"/>
    <p:restoredTop sz="95609" autoAdjust="0"/>
  </p:normalViewPr>
  <p:slideViewPr>
    <p:cSldViewPr snapToGrid="0">
      <p:cViewPr>
        <p:scale>
          <a:sx n="66" d="100"/>
          <a:sy n="66" d="100"/>
        </p:scale>
        <p:origin x="522" y="6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EC9F9-A82D-4B9D-A96E-01C2580FCCA8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E1CDD-D8F2-43C9-9DD9-6688A80C46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32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E1CDD-D8F2-43C9-9DD9-6688A80C46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92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8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68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64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5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63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92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43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8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0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3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72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4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hyperlink" Target="https://www.fec.gov/introduction-campaign-finance/election-and-voting-information/" TargetMode="Externa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hyperlink" Target="https://electionstudies.org/data-center/2020-time-series-study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eamless floral pattern in white on a blue background">
            <a:extLst>
              <a:ext uri="{FF2B5EF4-FFF2-40B4-BE49-F238E27FC236}">
                <a16:creationId xmlns:a16="http://schemas.microsoft.com/office/drawing/2014/main" id="{504CC50A-4861-E5F4-ECE6-8C432D7211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613" b="211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0EBC4-7BA8-4AD6-0A23-56835F967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Individual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993F7-C882-8BCF-5C2A-86D1A5BDD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0419" y="4300833"/>
            <a:ext cx="4431162" cy="119187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200"/>
              <a:t>2020 The USA </a:t>
            </a:r>
            <a:r>
              <a:rPr lang="en-US" altLang="zh-TW" sz="2200"/>
              <a:t>Presidential election analysis</a:t>
            </a:r>
            <a:endParaRPr lang="en-US" sz="2200"/>
          </a:p>
          <a:p>
            <a:pPr algn="ctr">
              <a:lnSpc>
                <a:spcPct val="90000"/>
              </a:lnSpc>
            </a:pPr>
            <a:r>
              <a:rPr lang="en-US" sz="2200"/>
              <a:t>Chen Wang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5942D24F-4197-4BFB-9E25-B89EC76E53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60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434"/>
    </mc:Choice>
    <mc:Fallback>
      <p:transition spd="slow" advTm="17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DBD1BDA-ACEC-69CD-CB8F-08FE5ED9F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711" y="0"/>
            <a:ext cx="9626289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5A3DE-B3F9-250B-7769-F2B75174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055883" cy="1325563"/>
          </a:xfrm>
        </p:spPr>
        <p:txBody>
          <a:bodyPr/>
          <a:lstStyle/>
          <a:p>
            <a:r>
              <a:rPr lang="en-US" altLang="zh-TW" b="1" dirty="0"/>
              <a:t>Appendix:</a:t>
            </a:r>
            <a:br>
              <a:rPr lang="en-US" b="1" dirty="0"/>
            </a:br>
            <a:r>
              <a:rPr lang="en-US" b="1" dirty="0"/>
              <a:t>Correlation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A17B15-D271-022D-6232-6C196ED85AD5}"/>
              </a:ext>
            </a:extLst>
          </p:cNvPr>
          <p:cNvSpPr/>
          <p:nvPr/>
        </p:nvSpPr>
        <p:spPr>
          <a:xfrm>
            <a:off x="6951945" y="3056351"/>
            <a:ext cx="1678488" cy="1240076"/>
          </a:xfrm>
          <a:custGeom>
            <a:avLst/>
            <a:gdLst>
              <a:gd name="connsiteX0" fmla="*/ 0 w 1678488"/>
              <a:gd name="connsiteY0" fmla="*/ 0 h 1240076"/>
              <a:gd name="connsiteX1" fmla="*/ 542711 w 1678488"/>
              <a:gd name="connsiteY1" fmla="*/ 0 h 1240076"/>
              <a:gd name="connsiteX2" fmla="*/ 1051852 w 1678488"/>
              <a:gd name="connsiteY2" fmla="*/ 0 h 1240076"/>
              <a:gd name="connsiteX3" fmla="*/ 1678488 w 1678488"/>
              <a:gd name="connsiteY3" fmla="*/ 0 h 1240076"/>
              <a:gd name="connsiteX4" fmla="*/ 1678488 w 1678488"/>
              <a:gd name="connsiteY4" fmla="*/ 400958 h 1240076"/>
              <a:gd name="connsiteX5" fmla="*/ 1678488 w 1678488"/>
              <a:gd name="connsiteY5" fmla="*/ 789515 h 1240076"/>
              <a:gd name="connsiteX6" fmla="*/ 1678488 w 1678488"/>
              <a:gd name="connsiteY6" fmla="*/ 1240076 h 1240076"/>
              <a:gd name="connsiteX7" fmla="*/ 1118992 w 1678488"/>
              <a:gd name="connsiteY7" fmla="*/ 1240076 h 1240076"/>
              <a:gd name="connsiteX8" fmla="*/ 525926 w 1678488"/>
              <a:gd name="connsiteY8" fmla="*/ 1240076 h 1240076"/>
              <a:gd name="connsiteX9" fmla="*/ 0 w 1678488"/>
              <a:gd name="connsiteY9" fmla="*/ 1240076 h 1240076"/>
              <a:gd name="connsiteX10" fmla="*/ 0 w 1678488"/>
              <a:gd name="connsiteY10" fmla="*/ 826717 h 1240076"/>
              <a:gd name="connsiteX11" fmla="*/ 0 w 1678488"/>
              <a:gd name="connsiteY11" fmla="*/ 425759 h 1240076"/>
              <a:gd name="connsiteX12" fmla="*/ 0 w 1678488"/>
              <a:gd name="connsiteY12" fmla="*/ 0 h 1240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488" h="1240076" extrusionOk="0">
                <a:moveTo>
                  <a:pt x="0" y="0"/>
                </a:moveTo>
                <a:cubicBezTo>
                  <a:pt x="211206" y="-61705"/>
                  <a:pt x="406040" y="56778"/>
                  <a:pt x="542711" y="0"/>
                </a:cubicBezTo>
                <a:cubicBezTo>
                  <a:pt x="679382" y="-56778"/>
                  <a:pt x="924973" y="51146"/>
                  <a:pt x="1051852" y="0"/>
                </a:cubicBezTo>
                <a:cubicBezTo>
                  <a:pt x="1178731" y="-51146"/>
                  <a:pt x="1451334" y="72162"/>
                  <a:pt x="1678488" y="0"/>
                </a:cubicBezTo>
                <a:cubicBezTo>
                  <a:pt x="1718311" y="121139"/>
                  <a:pt x="1637224" y="270192"/>
                  <a:pt x="1678488" y="400958"/>
                </a:cubicBezTo>
                <a:cubicBezTo>
                  <a:pt x="1719752" y="531724"/>
                  <a:pt x="1670428" y="659587"/>
                  <a:pt x="1678488" y="789515"/>
                </a:cubicBezTo>
                <a:cubicBezTo>
                  <a:pt x="1686548" y="919443"/>
                  <a:pt x="1636864" y="1138462"/>
                  <a:pt x="1678488" y="1240076"/>
                </a:cubicBezTo>
                <a:cubicBezTo>
                  <a:pt x="1564690" y="1293623"/>
                  <a:pt x="1383165" y="1198310"/>
                  <a:pt x="1118992" y="1240076"/>
                </a:cubicBezTo>
                <a:cubicBezTo>
                  <a:pt x="854819" y="1281842"/>
                  <a:pt x="743788" y="1198515"/>
                  <a:pt x="525926" y="1240076"/>
                </a:cubicBezTo>
                <a:cubicBezTo>
                  <a:pt x="308064" y="1281637"/>
                  <a:pt x="164956" y="1230952"/>
                  <a:pt x="0" y="1240076"/>
                </a:cubicBezTo>
                <a:cubicBezTo>
                  <a:pt x="-3502" y="1082773"/>
                  <a:pt x="41156" y="921172"/>
                  <a:pt x="0" y="826717"/>
                </a:cubicBezTo>
                <a:cubicBezTo>
                  <a:pt x="-41156" y="732262"/>
                  <a:pt x="43587" y="519577"/>
                  <a:pt x="0" y="425759"/>
                </a:cubicBezTo>
                <a:cubicBezTo>
                  <a:pt x="-43587" y="331941"/>
                  <a:pt x="22832" y="149801"/>
                  <a:pt x="0" y="0"/>
                </a:cubicBezTo>
                <a:close/>
              </a:path>
            </a:pathLst>
          </a:custGeom>
          <a:noFill/>
          <a:ln w="38100" cmpd="thickThin">
            <a:solidFill>
              <a:srgbClr val="0000F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D14607-D3FD-F0A8-03CA-EA43A9EC460B}"/>
              </a:ext>
            </a:extLst>
          </p:cNvPr>
          <p:cNvSpPr/>
          <p:nvPr/>
        </p:nvSpPr>
        <p:spPr>
          <a:xfrm>
            <a:off x="7502680" y="4672338"/>
            <a:ext cx="2867025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Predictable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B9F0752-6CC8-7FA7-22D2-7D28D76745EA}"/>
              </a:ext>
            </a:extLst>
          </p:cNvPr>
          <p:cNvSpPr/>
          <p:nvPr/>
        </p:nvSpPr>
        <p:spPr>
          <a:xfrm rot="13848003">
            <a:off x="7396065" y="4432960"/>
            <a:ext cx="311305" cy="200025"/>
          </a:xfrm>
          <a:prstGeom prst="rightArrow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63EBC2-6DC6-D0DC-4D24-9E256C7BD67C}"/>
              </a:ext>
            </a:extLst>
          </p:cNvPr>
          <p:cNvCxnSpPr>
            <a:cxnSpLocks/>
          </p:cNvCxnSpPr>
          <p:nvPr/>
        </p:nvCxnSpPr>
        <p:spPr>
          <a:xfrm>
            <a:off x="7090086" y="3749390"/>
            <a:ext cx="571500" cy="438150"/>
          </a:xfrm>
          <a:prstGeom prst="straightConnector1">
            <a:avLst/>
          </a:prstGeom>
          <a:ln w="25400">
            <a:solidFill>
              <a:srgbClr val="0000FF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5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FBC746E-FB7A-46A3-88C1-ED7977F18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4219" y="13"/>
            <a:ext cx="6156805" cy="6857975"/>
          </a:xfrm>
          <a:custGeom>
            <a:avLst/>
            <a:gdLst>
              <a:gd name="connsiteX0" fmla="*/ 3338962 w 6156805"/>
              <a:gd name="connsiteY0" fmla="*/ 0 h 6857975"/>
              <a:gd name="connsiteX1" fmla="*/ 3779691 w 6156805"/>
              <a:gd name="connsiteY1" fmla="*/ 0 h 6857975"/>
              <a:gd name="connsiteX2" fmla="*/ 3783961 w 6156805"/>
              <a:gd name="connsiteY2" fmla="*/ 96377 h 6857975"/>
              <a:gd name="connsiteX3" fmla="*/ 3961679 w 6156805"/>
              <a:gd name="connsiteY3" fmla="*/ 1718113 h 6857975"/>
              <a:gd name="connsiteX4" fmla="*/ 3986757 w 6156805"/>
              <a:gd name="connsiteY4" fmla="*/ 813344 h 6857975"/>
              <a:gd name="connsiteX5" fmla="*/ 3996787 w 6156805"/>
              <a:gd name="connsiteY5" fmla="*/ 661787 h 6857975"/>
              <a:gd name="connsiteX6" fmla="*/ 4102101 w 6156805"/>
              <a:gd name="connsiteY6" fmla="*/ 565337 h 6857975"/>
              <a:gd name="connsiteX7" fmla="*/ 4202401 w 6156805"/>
              <a:gd name="connsiteY7" fmla="*/ 643416 h 6857975"/>
              <a:gd name="connsiteX8" fmla="*/ 4222462 w 6156805"/>
              <a:gd name="connsiteY8" fmla="*/ 969497 h 6857975"/>
              <a:gd name="connsiteX9" fmla="*/ 4287660 w 6156805"/>
              <a:gd name="connsiteY9" fmla="*/ 1272617 h 6857975"/>
              <a:gd name="connsiteX10" fmla="*/ 4423063 w 6156805"/>
              <a:gd name="connsiteY10" fmla="*/ 1704333 h 6857975"/>
              <a:gd name="connsiteX11" fmla="*/ 4528382 w 6156805"/>
              <a:gd name="connsiteY11" fmla="*/ 2232498 h 6857975"/>
              <a:gd name="connsiteX12" fmla="*/ 4578532 w 6156805"/>
              <a:gd name="connsiteY12" fmla="*/ 1217504 h 6857975"/>
              <a:gd name="connsiteX13" fmla="*/ 4693876 w 6156805"/>
              <a:gd name="connsiteY13" fmla="*/ 1607888 h 6857975"/>
              <a:gd name="connsiteX14" fmla="*/ 4749044 w 6156805"/>
              <a:gd name="connsiteY14" fmla="*/ 2035009 h 6857975"/>
              <a:gd name="connsiteX15" fmla="*/ 4829284 w 6156805"/>
              <a:gd name="connsiteY15" fmla="*/ 2425392 h 6857975"/>
              <a:gd name="connsiteX16" fmla="*/ 4939615 w 6156805"/>
              <a:gd name="connsiteY16" fmla="*/ 2806586 h 6857975"/>
              <a:gd name="connsiteX17" fmla="*/ 5115139 w 6156805"/>
              <a:gd name="connsiteY17" fmla="*/ 1736484 h 6857975"/>
              <a:gd name="connsiteX18" fmla="*/ 5235500 w 6156805"/>
              <a:gd name="connsiteY18" fmla="*/ 2025823 h 6857975"/>
              <a:gd name="connsiteX19" fmla="*/ 5300699 w 6156805"/>
              <a:gd name="connsiteY19" fmla="*/ 2126863 h 6857975"/>
              <a:gd name="connsiteX20" fmla="*/ 5431090 w 6156805"/>
              <a:gd name="connsiteY20" fmla="*/ 2053380 h 6857975"/>
              <a:gd name="connsiteX21" fmla="*/ 5636704 w 6156805"/>
              <a:gd name="connsiteY21" fmla="*/ 1382842 h 6857975"/>
              <a:gd name="connsiteX22" fmla="*/ 5731992 w 6156805"/>
              <a:gd name="connsiteY22" fmla="*/ 1001648 h 6857975"/>
              <a:gd name="connsiteX23" fmla="*/ 6007817 w 6156805"/>
              <a:gd name="connsiteY23" fmla="*/ 2351909 h 6857975"/>
              <a:gd name="connsiteX24" fmla="*/ 6143226 w 6156805"/>
              <a:gd name="connsiteY24" fmla="*/ 6526692 h 6857975"/>
              <a:gd name="connsiteX25" fmla="*/ 6156805 w 6156805"/>
              <a:gd name="connsiteY25" fmla="*/ 6857975 h 6857975"/>
              <a:gd name="connsiteX26" fmla="*/ 0 w 6156805"/>
              <a:gd name="connsiteY26" fmla="*/ 6857975 h 6857975"/>
              <a:gd name="connsiteX27" fmla="*/ 28231 w 6156805"/>
              <a:gd name="connsiteY27" fmla="*/ 6696050 h 6857975"/>
              <a:gd name="connsiteX28" fmla="*/ 421059 w 6156805"/>
              <a:gd name="connsiteY28" fmla="*/ 4551821 h 6857975"/>
              <a:gd name="connsiteX29" fmla="*/ 1409025 w 6156805"/>
              <a:gd name="connsiteY29" fmla="*/ 1713518 h 6857975"/>
              <a:gd name="connsiteX30" fmla="*/ 1434097 w 6156805"/>
              <a:gd name="connsiteY30" fmla="*/ 2200347 h 6857975"/>
              <a:gd name="connsiteX31" fmla="*/ 1674819 w 6156805"/>
              <a:gd name="connsiteY31" fmla="*/ 1290988 h 6857975"/>
              <a:gd name="connsiteX32" fmla="*/ 1845331 w 6156805"/>
              <a:gd name="connsiteY32" fmla="*/ 1437955 h 6857975"/>
              <a:gd name="connsiteX33" fmla="*/ 2286655 w 6156805"/>
              <a:gd name="connsiteY33" fmla="*/ 188734 h 6857975"/>
              <a:gd name="connsiteX34" fmla="*/ 2256565 w 6156805"/>
              <a:gd name="connsiteY34" fmla="*/ 1249656 h 6857975"/>
              <a:gd name="connsiteX35" fmla="*/ 2391973 w 6156805"/>
              <a:gd name="connsiteY35" fmla="*/ 1061351 h 6857975"/>
              <a:gd name="connsiteX36" fmla="*/ 2602605 w 6156805"/>
              <a:gd name="connsiteY36" fmla="*/ 969497 h 6857975"/>
              <a:gd name="connsiteX37" fmla="*/ 2793177 w 6156805"/>
              <a:gd name="connsiteY37" fmla="*/ 863867 h 6857975"/>
              <a:gd name="connsiteX38" fmla="*/ 3305461 w 6156805"/>
              <a:gd name="connsiteY38" fmla="*/ 17598 h 68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156805" h="6857975">
                <a:moveTo>
                  <a:pt x="3338962" y="0"/>
                </a:moveTo>
                <a:lnTo>
                  <a:pt x="3779691" y="0"/>
                </a:lnTo>
                <a:lnTo>
                  <a:pt x="3783961" y="96377"/>
                </a:lnTo>
                <a:cubicBezTo>
                  <a:pt x="3806528" y="645997"/>
                  <a:pt x="3803706" y="1005091"/>
                  <a:pt x="3961679" y="1718113"/>
                </a:cubicBezTo>
                <a:cubicBezTo>
                  <a:pt x="3951649" y="1414994"/>
                  <a:pt x="4046938" y="1116464"/>
                  <a:pt x="3986757" y="813344"/>
                </a:cubicBezTo>
                <a:cubicBezTo>
                  <a:pt x="3976727" y="762827"/>
                  <a:pt x="3986757" y="712304"/>
                  <a:pt x="3996787" y="661787"/>
                </a:cubicBezTo>
                <a:cubicBezTo>
                  <a:pt x="4006818" y="611265"/>
                  <a:pt x="4031890" y="565337"/>
                  <a:pt x="4102101" y="565337"/>
                </a:cubicBezTo>
                <a:cubicBezTo>
                  <a:pt x="4157269" y="569932"/>
                  <a:pt x="4182341" y="606674"/>
                  <a:pt x="4202401" y="643416"/>
                </a:cubicBezTo>
                <a:cubicBezTo>
                  <a:pt x="4262582" y="753641"/>
                  <a:pt x="4277630" y="863867"/>
                  <a:pt x="4222462" y="969497"/>
                </a:cubicBezTo>
                <a:cubicBezTo>
                  <a:pt x="4162281" y="1088908"/>
                  <a:pt x="4177329" y="1180762"/>
                  <a:pt x="4287660" y="1272617"/>
                </a:cubicBezTo>
                <a:cubicBezTo>
                  <a:pt x="4428081" y="1392028"/>
                  <a:pt x="4377931" y="1561961"/>
                  <a:pt x="4423063" y="1704333"/>
                </a:cubicBezTo>
                <a:cubicBezTo>
                  <a:pt x="4473214" y="1860485"/>
                  <a:pt x="4443124" y="2030419"/>
                  <a:pt x="4528382" y="2232498"/>
                </a:cubicBezTo>
                <a:cubicBezTo>
                  <a:pt x="4628683" y="1883451"/>
                  <a:pt x="4483244" y="1566551"/>
                  <a:pt x="4578532" y="1217504"/>
                </a:cubicBezTo>
                <a:cubicBezTo>
                  <a:pt x="4708924" y="1359881"/>
                  <a:pt x="4673816" y="1493067"/>
                  <a:pt x="4693876" y="1607888"/>
                </a:cubicBezTo>
                <a:cubicBezTo>
                  <a:pt x="4713936" y="1750260"/>
                  <a:pt x="4723966" y="1892637"/>
                  <a:pt x="4749044" y="2035009"/>
                </a:cubicBezTo>
                <a:cubicBezTo>
                  <a:pt x="4769104" y="2163605"/>
                  <a:pt x="4804207" y="2292201"/>
                  <a:pt x="4829284" y="2425392"/>
                </a:cubicBezTo>
                <a:cubicBezTo>
                  <a:pt x="4854357" y="2553989"/>
                  <a:pt x="4824267" y="2687175"/>
                  <a:pt x="4939615" y="2806586"/>
                </a:cubicBezTo>
                <a:cubicBezTo>
                  <a:pt x="5165290" y="2480505"/>
                  <a:pt x="5059976" y="2113088"/>
                  <a:pt x="5115139" y="1736484"/>
                </a:cubicBezTo>
                <a:cubicBezTo>
                  <a:pt x="5225470" y="1832929"/>
                  <a:pt x="5205410" y="1938564"/>
                  <a:pt x="5235500" y="2025823"/>
                </a:cubicBezTo>
                <a:cubicBezTo>
                  <a:pt x="5250548" y="2067160"/>
                  <a:pt x="5250548" y="2113088"/>
                  <a:pt x="5300699" y="2126863"/>
                </a:cubicBezTo>
                <a:cubicBezTo>
                  <a:pt x="5370909" y="2140644"/>
                  <a:pt x="5411030" y="2099306"/>
                  <a:pt x="5431090" y="2053380"/>
                </a:cubicBezTo>
                <a:cubicBezTo>
                  <a:pt x="5531391" y="1837524"/>
                  <a:pt x="5586553" y="1612478"/>
                  <a:pt x="5636704" y="1382842"/>
                </a:cubicBezTo>
                <a:cubicBezTo>
                  <a:pt x="5661782" y="1254246"/>
                  <a:pt x="5646734" y="1116464"/>
                  <a:pt x="5731992" y="1001648"/>
                </a:cubicBezTo>
                <a:cubicBezTo>
                  <a:pt x="6098088" y="1419584"/>
                  <a:pt x="6027877" y="1883451"/>
                  <a:pt x="6007817" y="2351909"/>
                </a:cubicBezTo>
                <a:cubicBezTo>
                  <a:pt x="5972714" y="3114301"/>
                  <a:pt x="6103105" y="5897491"/>
                  <a:pt x="6143226" y="6526692"/>
                </a:cubicBezTo>
                <a:lnTo>
                  <a:pt x="6156805" y="6857975"/>
                </a:lnTo>
                <a:lnTo>
                  <a:pt x="0" y="6857975"/>
                </a:lnTo>
                <a:lnTo>
                  <a:pt x="28231" y="6696050"/>
                </a:lnTo>
                <a:cubicBezTo>
                  <a:pt x="175008" y="5861107"/>
                  <a:pt x="333295" y="4993870"/>
                  <a:pt x="421059" y="4551821"/>
                </a:cubicBezTo>
                <a:cubicBezTo>
                  <a:pt x="506317" y="4129290"/>
                  <a:pt x="1283646" y="1764041"/>
                  <a:pt x="1409025" y="1713518"/>
                </a:cubicBezTo>
                <a:cubicBezTo>
                  <a:pt x="1494278" y="1869671"/>
                  <a:pt x="1343826" y="2030419"/>
                  <a:pt x="1434097" y="2200347"/>
                </a:cubicBezTo>
                <a:cubicBezTo>
                  <a:pt x="1629687" y="1911008"/>
                  <a:pt x="1544428" y="1571146"/>
                  <a:pt x="1674819" y="1290988"/>
                </a:cubicBezTo>
                <a:cubicBezTo>
                  <a:pt x="1795180" y="1295583"/>
                  <a:pt x="1765090" y="1414994"/>
                  <a:pt x="1845331" y="1437955"/>
                </a:cubicBezTo>
                <a:cubicBezTo>
                  <a:pt x="2086053" y="905199"/>
                  <a:pt x="2076023" y="730675"/>
                  <a:pt x="2286655" y="188734"/>
                </a:cubicBezTo>
                <a:cubicBezTo>
                  <a:pt x="2371913" y="680158"/>
                  <a:pt x="2281642" y="749046"/>
                  <a:pt x="2256565" y="1249656"/>
                </a:cubicBezTo>
                <a:cubicBezTo>
                  <a:pt x="2366895" y="1203728"/>
                  <a:pt x="2351853" y="1121059"/>
                  <a:pt x="2391973" y="1061351"/>
                </a:cubicBezTo>
                <a:cubicBezTo>
                  <a:pt x="2442124" y="983278"/>
                  <a:pt x="2482244" y="923570"/>
                  <a:pt x="2602605" y="969497"/>
                </a:cubicBezTo>
                <a:cubicBezTo>
                  <a:pt x="2717948" y="1015424"/>
                  <a:pt x="2748039" y="951126"/>
                  <a:pt x="2793177" y="863867"/>
                </a:cubicBezTo>
                <a:cubicBezTo>
                  <a:pt x="2886893" y="673554"/>
                  <a:pt x="3099799" y="155797"/>
                  <a:pt x="3305461" y="17598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A206F6-6149-4A3F-82FC-A8C35A20C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07" y="13"/>
            <a:ext cx="6169184" cy="6857975"/>
          </a:xfrm>
          <a:custGeom>
            <a:avLst/>
            <a:gdLst>
              <a:gd name="connsiteX0" fmla="*/ 0 w 6169184"/>
              <a:gd name="connsiteY0" fmla="*/ 0 h 6857975"/>
              <a:gd name="connsiteX1" fmla="*/ 6169184 w 6169184"/>
              <a:gd name="connsiteY1" fmla="*/ 0 h 6857975"/>
              <a:gd name="connsiteX2" fmla="*/ 6130752 w 6169184"/>
              <a:gd name="connsiteY2" fmla="*/ 220429 h 6857975"/>
              <a:gd name="connsiteX3" fmla="*/ 5737924 w 6169184"/>
              <a:gd name="connsiteY3" fmla="*/ 2364658 h 6857975"/>
              <a:gd name="connsiteX4" fmla="*/ 4749958 w 6169184"/>
              <a:gd name="connsiteY4" fmla="*/ 5202961 h 6857975"/>
              <a:gd name="connsiteX5" fmla="*/ 4724886 w 6169184"/>
              <a:gd name="connsiteY5" fmla="*/ 4716133 h 6857975"/>
              <a:gd name="connsiteX6" fmla="*/ 4484165 w 6169184"/>
              <a:gd name="connsiteY6" fmla="*/ 5625492 h 6857975"/>
              <a:gd name="connsiteX7" fmla="*/ 4313654 w 6169184"/>
              <a:gd name="connsiteY7" fmla="*/ 5478525 h 6857975"/>
              <a:gd name="connsiteX8" fmla="*/ 3872328 w 6169184"/>
              <a:gd name="connsiteY8" fmla="*/ 6727746 h 6857975"/>
              <a:gd name="connsiteX9" fmla="*/ 3902418 w 6169184"/>
              <a:gd name="connsiteY9" fmla="*/ 5666824 h 6857975"/>
              <a:gd name="connsiteX10" fmla="*/ 3767010 w 6169184"/>
              <a:gd name="connsiteY10" fmla="*/ 5855128 h 6857975"/>
              <a:gd name="connsiteX11" fmla="*/ 3556378 w 6169184"/>
              <a:gd name="connsiteY11" fmla="*/ 5946983 h 6857975"/>
              <a:gd name="connsiteX12" fmla="*/ 3365806 w 6169184"/>
              <a:gd name="connsiteY12" fmla="*/ 6052613 h 6857975"/>
              <a:gd name="connsiteX13" fmla="*/ 2948497 w 6169184"/>
              <a:gd name="connsiteY13" fmla="*/ 6810721 h 6857975"/>
              <a:gd name="connsiteX14" fmla="*/ 2903527 w 6169184"/>
              <a:gd name="connsiteY14" fmla="*/ 6857975 h 6857975"/>
              <a:gd name="connsiteX15" fmla="*/ 2376701 w 6169184"/>
              <a:gd name="connsiteY15" fmla="*/ 6857975 h 6857975"/>
              <a:gd name="connsiteX16" fmla="*/ 2375023 w 6169184"/>
              <a:gd name="connsiteY16" fmla="*/ 6820103 h 6857975"/>
              <a:gd name="connsiteX17" fmla="*/ 2197304 w 6169184"/>
              <a:gd name="connsiteY17" fmla="*/ 5198366 h 6857975"/>
              <a:gd name="connsiteX18" fmla="*/ 2172226 w 6169184"/>
              <a:gd name="connsiteY18" fmla="*/ 6103135 h 6857975"/>
              <a:gd name="connsiteX19" fmla="*/ 2162196 w 6169184"/>
              <a:gd name="connsiteY19" fmla="*/ 6254693 h 6857975"/>
              <a:gd name="connsiteX20" fmla="*/ 2056883 w 6169184"/>
              <a:gd name="connsiteY20" fmla="*/ 6351142 h 6857975"/>
              <a:gd name="connsiteX21" fmla="*/ 1956582 w 6169184"/>
              <a:gd name="connsiteY21" fmla="*/ 6273063 h 6857975"/>
              <a:gd name="connsiteX22" fmla="*/ 1936522 w 6169184"/>
              <a:gd name="connsiteY22" fmla="*/ 5946983 h 6857975"/>
              <a:gd name="connsiteX23" fmla="*/ 1871323 w 6169184"/>
              <a:gd name="connsiteY23" fmla="*/ 5643863 h 6857975"/>
              <a:gd name="connsiteX24" fmla="*/ 1735920 w 6169184"/>
              <a:gd name="connsiteY24" fmla="*/ 5212147 h 6857975"/>
              <a:gd name="connsiteX25" fmla="*/ 1630601 w 6169184"/>
              <a:gd name="connsiteY25" fmla="*/ 4683981 h 6857975"/>
              <a:gd name="connsiteX26" fmla="*/ 1580451 w 6169184"/>
              <a:gd name="connsiteY26" fmla="*/ 5698975 h 6857975"/>
              <a:gd name="connsiteX27" fmla="*/ 1465108 w 6169184"/>
              <a:gd name="connsiteY27" fmla="*/ 5308592 h 6857975"/>
              <a:gd name="connsiteX28" fmla="*/ 1409939 w 6169184"/>
              <a:gd name="connsiteY28" fmla="*/ 4881471 h 6857975"/>
              <a:gd name="connsiteX29" fmla="*/ 1329699 w 6169184"/>
              <a:gd name="connsiteY29" fmla="*/ 4491087 h 6857975"/>
              <a:gd name="connsiteX30" fmla="*/ 1219368 w 6169184"/>
              <a:gd name="connsiteY30" fmla="*/ 4109893 h 6857975"/>
              <a:gd name="connsiteX31" fmla="*/ 1043844 w 6169184"/>
              <a:gd name="connsiteY31" fmla="*/ 5179995 h 6857975"/>
              <a:gd name="connsiteX32" fmla="*/ 923483 w 6169184"/>
              <a:gd name="connsiteY32" fmla="*/ 4890656 h 6857975"/>
              <a:gd name="connsiteX33" fmla="*/ 858285 w 6169184"/>
              <a:gd name="connsiteY33" fmla="*/ 4789616 h 6857975"/>
              <a:gd name="connsiteX34" fmla="*/ 727894 w 6169184"/>
              <a:gd name="connsiteY34" fmla="*/ 4863100 h 6857975"/>
              <a:gd name="connsiteX35" fmla="*/ 522279 w 6169184"/>
              <a:gd name="connsiteY35" fmla="*/ 5533637 h 6857975"/>
              <a:gd name="connsiteX36" fmla="*/ 426991 w 6169184"/>
              <a:gd name="connsiteY36" fmla="*/ 5914831 h 6857975"/>
              <a:gd name="connsiteX37" fmla="*/ 151166 w 6169184"/>
              <a:gd name="connsiteY37" fmla="*/ 4564570 h 6857975"/>
              <a:gd name="connsiteX38" fmla="*/ 15757 w 6169184"/>
              <a:gd name="connsiteY38" fmla="*/ 389787 h 6857975"/>
              <a:gd name="connsiteX39" fmla="*/ 85 w 6169184"/>
              <a:gd name="connsiteY39" fmla="*/ 7442 h 685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169184" h="6857975">
                <a:moveTo>
                  <a:pt x="0" y="0"/>
                </a:moveTo>
                <a:lnTo>
                  <a:pt x="6169184" y="0"/>
                </a:lnTo>
                <a:lnTo>
                  <a:pt x="6130752" y="220429"/>
                </a:lnTo>
                <a:cubicBezTo>
                  <a:pt x="5983975" y="1055372"/>
                  <a:pt x="5825688" y="1922608"/>
                  <a:pt x="5737924" y="2364658"/>
                </a:cubicBezTo>
                <a:cubicBezTo>
                  <a:pt x="5652666" y="2787189"/>
                  <a:pt x="4875339" y="5152439"/>
                  <a:pt x="4749958" y="5202961"/>
                </a:cubicBezTo>
                <a:cubicBezTo>
                  <a:pt x="4664705" y="5046809"/>
                  <a:pt x="4815159" y="4886061"/>
                  <a:pt x="4724886" y="4716133"/>
                </a:cubicBezTo>
                <a:cubicBezTo>
                  <a:pt x="4529296" y="5005472"/>
                  <a:pt x="4614556" y="5345333"/>
                  <a:pt x="4484165" y="5625492"/>
                </a:cubicBezTo>
                <a:cubicBezTo>
                  <a:pt x="4363803" y="5620897"/>
                  <a:pt x="4393893" y="5501486"/>
                  <a:pt x="4313654" y="5478525"/>
                </a:cubicBezTo>
                <a:cubicBezTo>
                  <a:pt x="4072930" y="6011281"/>
                  <a:pt x="4082962" y="6185804"/>
                  <a:pt x="3872328" y="6727746"/>
                </a:cubicBezTo>
                <a:cubicBezTo>
                  <a:pt x="3787072" y="6236322"/>
                  <a:pt x="3877342" y="6167433"/>
                  <a:pt x="3902418" y="5666824"/>
                </a:cubicBezTo>
                <a:cubicBezTo>
                  <a:pt x="3792089" y="5712751"/>
                  <a:pt x="3807131" y="5795420"/>
                  <a:pt x="3767010" y="5855128"/>
                </a:cubicBezTo>
                <a:cubicBezTo>
                  <a:pt x="3716861" y="5933202"/>
                  <a:pt x="3676741" y="5992910"/>
                  <a:pt x="3556378" y="5946983"/>
                </a:cubicBezTo>
                <a:cubicBezTo>
                  <a:pt x="3441035" y="5901055"/>
                  <a:pt x="3410944" y="5965353"/>
                  <a:pt x="3365806" y="6052613"/>
                </a:cubicBezTo>
                <a:cubicBezTo>
                  <a:pt x="3286508" y="6213647"/>
                  <a:pt x="3121873" y="6609123"/>
                  <a:pt x="2948497" y="6810721"/>
                </a:cubicBezTo>
                <a:lnTo>
                  <a:pt x="2903527" y="6857975"/>
                </a:lnTo>
                <a:lnTo>
                  <a:pt x="2376701" y="6857975"/>
                </a:lnTo>
                <a:lnTo>
                  <a:pt x="2375023" y="6820103"/>
                </a:lnTo>
                <a:cubicBezTo>
                  <a:pt x="2352456" y="6270482"/>
                  <a:pt x="2355278" y="5911388"/>
                  <a:pt x="2197304" y="5198366"/>
                </a:cubicBezTo>
                <a:cubicBezTo>
                  <a:pt x="2207334" y="5501486"/>
                  <a:pt x="2112046" y="5800015"/>
                  <a:pt x="2172226" y="6103135"/>
                </a:cubicBezTo>
                <a:cubicBezTo>
                  <a:pt x="2182256" y="6153653"/>
                  <a:pt x="2172226" y="6204175"/>
                  <a:pt x="2162196" y="6254693"/>
                </a:cubicBezTo>
                <a:cubicBezTo>
                  <a:pt x="2152166" y="6305215"/>
                  <a:pt x="2127093" y="6351142"/>
                  <a:pt x="2056883" y="6351142"/>
                </a:cubicBezTo>
                <a:cubicBezTo>
                  <a:pt x="2001715" y="6346547"/>
                  <a:pt x="1976642" y="6309805"/>
                  <a:pt x="1956582" y="6273063"/>
                </a:cubicBezTo>
                <a:cubicBezTo>
                  <a:pt x="1896401" y="6162838"/>
                  <a:pt x="1881354" y="6052613"/>
                  <a:pt x="1936522" y="5946983"/>
                </a:cubicBezTo>
                <a:cubicBezTo>
                  <a:pt x="1996702" y="5827572"/>
                  <a:pt x="1981654" y="5735717"/>
                  <a:pt x="1871323" y="5643863"/>
                </a:cubicBezTo>
                <a:cubicBezTo>
                  <a:pt x="1730902" y="5524452"/>
                  <a:pt x="1781053" y="5354519"/>
                  <a:pt x="1735920" y="5212147"/>
                </a:cubicBezTo>
                <a:cubicBezTo>
                  <a:pt x="1685770" y="5055994"/>
                  <a:pt x="1715860" y="4886061"/>
                  <a:pt x="1630601" y="4683981"/>
                </a:cubicBezTo>
                <a:cubicBezTo>
                  <a:pt x="1530301" y="5033028"/>
                  <a:pt x="1675739" y="5349928"/>
                  <a:pt x="1580451" y="5698975"/>
                </a:cubicBezTo>
                <a:cubicBezTo>
                  <a:pt x="1450060" y="5556599"/>
                  <a:pt x="1485168" y="5423412"/>
                  <a:pt x="1465108" y="5308592"/>
                </a:cubicBezTo>
                <a:cubicBezTo>
                  <a:pt x="1445047" y="5166220"/>
                  <a:pt x="1435017" y="5023843"/>
                  <a:pt x="1409939" y="4881471"/>
                </a:cubicBezTo>
                <a:cubicBezTo>
                  <a:pt x="1389879" y="4752874"/>
                  <a:pt x="1354777" y="4624278"/>
                  <a:pt x="1329699" y="4491087"/>
                </a:cubicBezTo>
                <a:cubicBezTo>
                  <a:pt x="1304626" y="4362490"/>
                  <a:pt x="1334717" y="4229304"/>
                  <a:pt x="1219368" y="4109893"/>
                </a:cubicBezTo>
                <a:cubicBezTo>
                  <a:pt x="993694" y="4435974"/>
                  <a:pt x="1099007" y="4803392"/>
                  <a:pt x="1043844" y="5179995"/>
                </a:cubicBezTo>
                <a:cubicBezTo>
                  <a:pt x="933513" y="5083550"/>
                  <a:pt x="953573" y="4977915"/>
                  <a:pt x="923483" y="4890656"/>
                </a:cubicBezTo>
                <a:cubicBezTo>
                  <a:pt x="908435" y="4849319"/>
                  <a:pt x="908435" y="4803392"/>
                  <a:pt x="858285" y="4789616"/>
                </a:cubicBezTo>
                <a:cubicBezTo>
                  <a:pt x="788074" y="4775836"/>
                  <a:pt x="747954" y="4817173"/>
                  <a:pt x="727894" y="4863100"/>
                </a:cubicBezTo>
                <a:cubicBezTo>
                  <a:pt x="627593" y="5078955"/>
                  <a:pt x="572430" y="5304001"/>
                  <a:pt x="522279" y="5533637"/>
                </a:cubicBezTo>
                <a:cubicBezTo>
                  <a:pt x="497202" y="5662234"/>
                  <a:pt x="512249" y="5800015"/>
                  <a:pt x="426991" y="5914831"/>
                </a:cubicBezTo>
                <a:cubicBezTo>
                  <a:pt x="60895" y="5496896"/>
                  <a:pt x="131106" y="5033028"/>
                  <a:pt x="151166" y="4564570"/>
                </a:cubicBezTo>
                <a:cubicBezTo>
                  <a:pt x="186269" y="3802178"/>
                  <a:pt x="55878" y="1018988"/>
                  <a:pt x="15757" y="389787"/>
                </a:cubicBezTo>
                <a:cubicBezTo>
                  <a:pt x="8235" y="262338"/>
                  <a:pt x="3220" y="134890"/>
                  <a:pt x="85" y="7442"/>
                </a:cubicBez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AD31B43-4C8A-DFEC-BCD0-99581761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" y="1179088"/>
            <a:ext cx="6111094" cy="4921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B16FE6-6579-66B1-E087-F72B4253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37" y="2432414"/>
            <a:ext cx="5250341" cy="241515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92BB295-6895-51A0-4427-ED3D5CB57C27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188288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Appendix:</a:t>
            </a:r>
            <a:br>
              <a:rPr lang="en-US" b="1" dirty="0"/>
            </a:br>
            <a:r>
              <a:rPr lang="en-US" b="1" dirty="0"/>
              <a:t>Linear regression </a:t>
            </a:r>
            <a:r>
              <a:rPr lang="en-US" altLang="zh-TW" b="1" dirty="0"/>
              <a:t>(merge all overturned state)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0007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41010EC-EF22-D281-73D0-0607BD81F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06" y="662781"/>
            <a:ext cx="8422157" cy="600014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481633-0649-57A9-4362-3FD52265B1C7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90563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Appendix:</a:t>
            </a:r>
            <a:br>
              <a:rPr lang="en-US" b="1" dirty="0"/>
            </a:br>
            <a:r>
              <a:rPr lang="en-US" b="1" dirty="0"/>
              <a:t>Linear regression </a:t>
            </a:r>
            <a:r>
              <a:rPr lang="en-US" altLang="zh-TW" b="1" dirty="0"/>
              <a:t>(overturned state)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956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63E10B8-7A5C-4E1D-BE92-AAA068608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90A2C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25C29AA3-A1AC-448F-A505-87CEAA1D9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7949" y="485804"/>
            <a:ext cx="2686328" cy="3510776"/>
          </a:xfrm>
          <a:prstGeom prst="rect">
            <a:avLst/>
          </a:prstGeom>
          <a:solidFill>
            <a:srgbClr val="FFFFFF"/>
          </a:solidFill>
          <a:ln w="63500">
            <a:solidFill>
              <a:srgbClr val="90A2CD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E1C32068-6A8E-44A5-BE2D-65E7EC2DB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3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83940A33-AE5F-4FC1-AFFF-1BC5DD32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827" y="4157449"/>
            <a:ext cx="2686328" cy="2216840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9310DD53-17D0-4A12-A0E2-72F33348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6188" y="485805"/>
            <a:ext cx="5511179" cy="588848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A01E1EA-F207-BAC5-DB5B-EBEF015B0B2C}"/>
              </a:ext>
            </a:extLst>
          </p:cNvPr>
          <p:cNvGrpSpPr/>
          <p:nvPr/>
        </p:nvGrpSpPr>
        <p:grpSpPr>
          <a:xfrm>
            <a:off x="601134" y="1465712"/>
            <a:ext cx="10929244" cy="4637407"/>
            <a:chOff x="601134" y="1465712"/>
            <a:chExt cx="10929244" cy="4637407"/>
          </a:xfrm>
        </p:grpSpPr>
        <p:pic>
          <p:nvPicPr>
            <p:cNvPr id="11" name="Picture 10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E1036DBF-5B6C-3621-9513-D3D77A843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34" y="1465712"/>
              <a:ext cx="2455956" cy="1554480"/>
            </a:xfrm>
            <a:prstGeom prst="rect">
              <a:avLst/>
            </a:prstGeom>
          </p:spPr>
        </p:pic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9E9D933B-461B-E480-37A0-705A6D81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169" y="1488153"/>
              <a:ext cx="2455956" cy="1554480"/>
            </a:xfrm>
            <a:prstGeom prst="rect">
              <a:avLst/>
            </a:prstGeom>
          </p:spPr>
        </p:pic>
        <p:pic>
          <p:nvPicPr>
            <p:cNvPr id="7" name="Picture 6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1B702B1D-357B-E206-E4C6-7D21FEAC3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98" y="4527340"/>
              <a:ext cx="2455956" cy="1554480"/>
            </a:xfrm>
            <a:prstGeom prst="rect">
              <a:avLst/>
            </a:prstGeom>
          </p:spPr>
        </p:pic>
        <p:pic>
          <p:nvPicPr>
            <p:cNvPr id="9" name="Picture 8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0642531F-58CA-8797-C1E0-9EE81494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0043" y="4548639"/>
              <a:ext cx="2455956" cy="1554480"/>
            </a:xfrm>
            <a:prstGeom prst="rect">
              <a:avLst/>
            </a:prstGeom>
          </p:spPr>
        </p:pic>
        <p:pic>
          <p:nvPicPr>
            <p:cNvPr id="5" name="Picture 4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36F98BE4-56E3-7DE0-53D4-009FE1943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177" y="1797945"/>
              <a:ext cx="5157201" cy="3264204"/>
            </a:xfrm>
            <a:prstGeom prst="rect">
              <a:avLst/>
            </a:prstGeom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5F9CF6E8-6644-18A3-1BC4-1012A457FBBE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905631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Appendix: </a:t>
            </a:r>
            <a:r>
              <a:rPr lang="en-US" b="1" dirty="0"/>
              <a:t>Gender V.S Rate</a:t>
            </a:r>
            <a:r>
              <a:rPr lang="en-US" altLang="zh-TW" b="1" dirty="0"/>
              <a:t>)</a:t>
            </a:r>
            <a:endParaRPr lang="en-US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DBA8F9-AE97-E329-222E-061369434ECD}"/>
              </a:ext>
            </a:extLst>
          </p:cNvPr>
          <p:cNvGrpSpPr/>
          <p:nvPr/>
        </p:nvGrpSpPr>
        <p:grpSpPr>
          <a:xfrm>
            <a:off x="566222" y="651354"/>
            <a:ext cx="11233295" cy="5430466"/>
            <a:chOff x="566222" y="651354"/>
            <a:chExt cx="11233295" cy="543046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1FAAC44-89D1-A1EC-CA12-5634EC6B4A25}"/>
                </a:ext>
              </a:extLst>
            </p:cNvPr>
            <p:cNvGrpSpPr/>
            <p:nvPr/>
          </p:nvGrpSpPr>
          <p:grpSpPr>
            <a:xfrm>
              <a:off x="566222" y="1441706"/>
              <a:ext cx="10964156" cy="4640114"/>
              <a:chOff x="566222" y="1441706"/>
              <a:chExt cx="10964156" cy="4640114"/>
            </a:xfrm>
          </p:grpSpPr>
          <p:pic>
            <p:nvPicPr>
              <p:cNvPr id="32" name="Picture 31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F8F02D86-03A8-E737-F268-46F730C3DA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222" y="1465712"/>
                <a:ext cx="2459736" cy="1552916"/>
              </a:xfrm>
              <a:prstGeom prst="rect">
                <a:avLst/>
              </a:prstGeom>
            </p:spPr>
          </p:pic>
          <p:pic>
            <p:nvPicPr>
              <p:cNvPr id="33" name="Picture 32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9C3E1A3A-453D-9127-047D-8BE7E018B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8113" y="1441706"/>
                <a:ext cx="2459736" cy="1600928"/>
              </a:xfrm>
              <a:prstGeom prst="rect">
                <a:avLst/>
              </a:prstGeom>
            </p:spPr>
          </p:pic>
          <p:pic>
            <p:nvPicPr>
              <p:cNvPr id="34" name="Picture 33" descr="Chart, waterfall 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C5DBC7C5-2DB6-322D-FA6B-9582E437B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814" y="4554977"/>
                <a:ext cx="2459736" cy="1526843"/>
              </a:xfrm>
              <a:prstGeom prst="rect">
                <a:avLst/>
              </a:prstGeom>
            </p:spPr>
          </p:pic>
          <p:pic>
            <p:nvPicPr>
              <p:cNvPr id="35" name="Picture 34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39907F22-2DBA-DF1E-EE10-70CD7FFA8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0591" y="4576276"/>
                <a:ext cx="2459736" cy="1505544"/>
              </a:xfrm>
              <a:prstGeom prst="rect">
                <a:avLst/>
              </a:prstGeom>
            </p:spPr>
          </p:pic>
          <p:pic>
            <p:nvPicPr>
              <p:cNvPr id="36" name="Picture 35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0DAC59F5-2048-B4CA-6753-C9BD5F99E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177" y="1811368"/>
                <a:ext cx="5157201" cy="3250781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DD145D-3032-3152-8A64-A0B452538027}"/>
                </a:ext>
              </a:extLst>
            </p:cNvPr>
            <p:cNvSpPr txBox="1"/>
            <p:nvPr/>
          </p:nvSpPr>
          <p:spPr>
            <a:xfrm>
              <a:off x="6490106" y="651354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1.1 = </a:t>
              </a:r>
              <a:r>
                <a:rPr lang="en-US" altLang="zh-TW" b="1" dirty="0"/>
                <a:t>Male/Biden</a:t>
              </a:r>
            </a:p>
            <a:p>
              <a:r>
                <a:rPr lang="en-US" altLang="zh-TW" b="1" dirty="0"/>
                <a:t>2.1</a:t>
              </a:r>
              <a:r>
                <a:rPr lang="zh-TW" altLang="en-US" b="1" dirty="0"/>
                <a:t> </a:t>
              </a:r>
              <a:r>
                <a:rPr lang="en-US" altLang="zh-TW" b="1" dirty="0"/>
                <a:t>=</a:t>
              </a:r>
              <a:r>
                <a:rPr lang="zh-TW" altLang="en-US" b="1" dirty="0"/>
                <a:t> </a:t>
              </a:r>
              <a:r>
                <a:rPr lang="en-US" altLang="zh-TW" b="1" dirty="0"/>
                <a:t>Female/Biden</a:t>
              </a:r>
              <a:endParaRPr lang="en-US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3D8F29-1C20-5FF2-E4E9-1AECAB298A2A}"/>
                </a:ext>
              </a:extLst>
            </p:cNvPr>
            <p:cNvSpPr txBox="1"/>
            <p:nvPr/>
          </p:nvSpPr>
          <p:spPr>
            <a:xfrm>
              <a:off x="9056317" y="654773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 = </a:t>
              </a:r>
              <a:r>
                <a:rPr lang="en-US" altLang="zh-TW" b="1" dirty="0"/>
                <a:t>Male/Trump</a:t>
              </a:r>
            </a:p>
            <a:p>
              <a:r>
                <a:rPr lang="en-US" altLang="zh-TW" b="1" dirty="0"/>
                <a:t>2.2</a:t>
              </a:r>
              <a:r>
                <a:rPr lang="zh-TW" altLang="en-US" b="1" dirty="0"/>
                <a:t> </a:t>
              </a:r>
              <a:r>
                <a:rPr lang="en-US" altLang="zh-TW" b="1" dirty="0"/>
                <a:t>=</a:t>
              </a:r>
              <a:r>
                <a:rPr lang="zh-TW" altLang="en-US" b="1" dirty="0"/>
                <a:t> </a:t>
              </a:r>
              <a:r>
                <a:rPr lang="en-US" altLang="zh-TW" b="1" dirty="0"/>
                <a:t>Female/Trump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7413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DB2B-F834-2DB1-2F1F-2C6D2391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Conclusion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76427-4ACB-3766-1EFB-2AE28C9E6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Five states have overturned their preferred tendency.</a:t>
            </a:r>
          </a:p>
          <a:p>
            <a:r>
              <a:rPr lang="en-US" b="1" dirty="0"/>
              <a:t>Both parties (DEM &amp; GOP) have a higher vote in 2020, but DEM’s vote is more significant.</a:t>
            </a:r>
          </a:p>
          <a:p>
            <a:r>
              <a:rPr lang="en-US" b="1" dirty="0"/>
              <a:t>Votes for the third candidate change their mind.</a:t>
            </a:r>
          </a:p>
          <a:p>
            <a:r>
              <a:rPr lang="en-US" b="1" dirty="0"/>
              <a:t>DEM</a:t>
            </a:r>
            <a:r>
              <a:rPr lang="en-US" altLang="zh-TW" b="1" dirty="0"/>
              <a:t>(Biden)</a:t>
            </a:r>
            <a:r>
              <a:rPr lang="en-US" b="1" dirty="0"/>
              <a:t> has a better supporting in the older people.</a:t>
            </a:r>
          </a:p>
          <a:p>
            <a:r>
              <a:rPr lang="en-US" b="1" dirty="0">
                <a:solidFill>
                  <a:srgbClr val="0000FF"/>
                </a:solidFill>
              </a:rPr>
              <a:t>DEM takes advantage of all the ethnicities except white American.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2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3D0E-4734-DD17-C36E-EB833D15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Agenda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CC3B9-A2F4-8CDA-516D-9DEC41688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90" y="2011680"/>
            <a:ext cx="11165910" cy="4160520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/>
              <a:t>Data introduction</a:t>
            </a:r>
            <a:r>
              <a:rPr lang="zh-TW" altLang="en-US" sz="3500" b="1" dirty="0"/>
              <a:t> </a:t>
            </a:r>
            <a:r>
              <a:rPr lang="en-US" altLang="zh-TW" sz="3500" b="1" dirty="0"/>
              <a:t>and cleaning</a:t>
            </a:r>
            <a:endParaRPr lang="en-US" sz="3500" b="1" dirty="0"/>
          </a:p>
          <a:p>
            <a:r>
              <a:rPr lang="en-US" sz="3500" b="1" dirty="0"/>
              <a:t>Finding</a:t>
            </a:r>
          </a:p>
          <a:p>
            <a:pPr lvl="2"/>
            <a:r>
              <a:rPr lang="en-US" altLang="zh-TW" sz="2400" b="1" i="1" dirty="0"/>
              <a:t>Why </a:t>
            </a:r>
            <a:r>
              <a:rPr lang="en-US" altLang="zh-TW" sz="2400" b="1" i="1"/>
              <a:t>did GOP</a:t>
            </a:r>
            <a:r>
              <a:rPr lang="zh-TW" altLang="en-US" sz="2400" b="1" i="1"/>
              <a:t> </a:t>
            </a:r>
            <a:r>
              <a:rPr lang="en-US" altLang="zh-TW" sz="2400" b="1" i="1" dirty="0"/>
              <a:t>2020</a:t>
            </a:r>
            <a:r>
              <a:rPr lang="zh-TW" altLang="en-US" sz="2400" b="1" i="1" dirty="0"/>
              <a:t> </a:t>
            </a:r>
            <a:r>
              <a:rPr lang="en-US" altLang="zh-TW" sz="2400" b="1" i="1" dirty="0"/>
              <a:t>lose their election? </a:t>
            </a:r>
          </a:p>
          <a:p>
            <a:pPr lvl="2"/>
            <a:r>
              <a:rPr lang="en-US" altLang="zh-TW" sz="2400" b="1" i="1" dirty="0"/>
              <a:t>Where are the third candidate?</a:t>
            </a:r>
            <a:endParaRPr lang="en-US" sz="2400" b="1" i="1" dirty="0"/>
          </a:p>
          <a:p>
            <a:pPr lvl="2"/>
            <a:r>
              <a:rPr lang="en-US" altLang="zh-TW" sz="2400" b="1" i="1" dirty="0"/>
              <a:t>How the age’s distribution tell us? </a:t>
            </a:r>
          </a:p>
          <a:p>
            <a:pPr lvl="2"/>
            <a:r>
              <a:rPr lang="en-US" altLang="zh-TW" sz="2400" b="1" i="1" dirty="0"/>
              <a:t>How the ethnicity tell us? </a:t>
            </a:r>
          </a:p>
          <a:p>
            <a:pPr lvl="2"/>
            <a:r>
              <a:rPr lang="en-US" sz="2400" b="1" i="1" dirty="0"/>
              <a:t>Linear regression model – Rate for Biden V.S Rate for Trump</a:t>
            </a:r>
          </a:p>
          <a:p>
            <a:pPr lvl="2"/>
            <a:r>
              <a:rPr lang="en-US" sz="2400" b="1" i="1" dirty="0"/>
              <a:t>Gender </a:t>
            </a:r>
            <a:r>
              <a:rPr lang="en-US" altLang="zh-TW" sz="2400" b="1" i="1" dirty="0"/>
              <a:t>V.S. Rate V.S Vote</a:t>
            </a:r>
            <a:endParaRPr lang="en-US" sz="2400" b="1" i="1" dirty="0"/>
          </a:p>
          <a:p>
            <a:pPr>
              <a:lnSpc>
                <a:spcPct val="110000"/>
              </a:lnSpc>
            </a:pPr>
            <a:r>
              <a:rPr lang="en-US" sz="3500" b="1" dirty="0"/>
              <a:t>Conclusion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99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3D0E-4734-DD17-C36E-EB833D15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45" y="136499"/>
            <a:ext cx="10515600" cy="1325563"/>
          </a:xfrm>
        </p:spPr>
        <p:txBody>
          <a:bodyPr/>
          <a:lstStyle/>
          <a:p>
            <a:r>
              <a:rPr lang="en-US" altLang="zh-TW" b="1" dirty="0"/>
              <a:t>Datasets introduction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CC3B9-A2F4-8CDA-516D-9DEC41688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45" y="1450688"/>
            <a:ext cx="12004110" cy="4896424"/>
          </a:xfrm>
        </p:spPr>
        <p:txBody>
          <a:bodyPr>
            <a:normAutofit lnSpcReduction="10000"/>
          </a:bodyPr>
          <a:lstStyle/>
          <a:p>
            <a:r>
              <a:rPr lang="en-US" altLang="zh-TW" b="1" dirty="0"/>
              <a:t>Election_2016, Election_2020:</a:t>
            </a:r>
            <a:endParaRPr lang="en-US" altLang="zh-TW" dirty="0"/>
          </a:p>
          <a:p>
            <a:pPr marL="0" indent="0">
              <a:buNone/>
            </a:pPr>
            <a:r>
              <a:rPr lang="en-US" sz="2200" dirty="0">
                <a:hlinkClick r:id="rId3"/>
              </a:rPr>
              <a:t>https://www.fec.gov/introduction-campaign-finance/election-and-voting-information/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TW" sz="2000" dirty="0"/>
              <a:t> From the </a:t>
            </a:r>
            <a:r>
              <a:rPr lang="en-US" altLang="zh-TW" sz="2000" b="1" dirty="0">
                <a:solidFill>
                  <a:srgbClr val="00B0F0"/>
                </a:solidFill>
              </a:rPr>
              <a:t>Federal Election Commission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DEM = Democrat ; GOP = Republican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Add color column group by party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Combine two similar datasets</a:t>
            </a:r>
            <a:endParaRPr lang="en-US" sz="1800" dirty="0"/>
          </a:p>
          <a:p>
            <a:r>
              <a:rPr lang="en-US" b="1" dirty="0"/>
              <a:t>ANES : </a:t>
            </a:r>
          </a:p>
          <a:p>
            <a:pPr marL="0" indent="0">
              <a:buNone/>
            </a:pPr>
            <a:r>
              <a:rPr lang="en-US" sz="2200" dirty="0">
                <a:hlinkClick r:id="rId4"/>
              </a:rPr>
              <a:t>https://electionstudies.org/data-center/2020-time-series-study/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From </a:t>
            </a:r>
            <a:r>
              <a:rPr lang="en-US" sz="2000" b="1" dirty="0">
                <a:solidFill>
                  <a:srgbClr val="00B0F0"/>
                </a:solidFill>
              </a:rPr>
              <a:t>American National Election Studies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Pick up: keep needed columns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Naming: Name column names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Removing: Remove ineffective rows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Separate into different tables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A45F5-1FE1-6EC4-1865-02029E369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2014" y="529405"/>
            <a:ext cx="6024025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23251-F99B-3E3D-F438-62BFC9F97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616" y="5036829"/>
            <a:ext cx="5108721" cy="132588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5450C29-8324-9C8D-94F4-88D48AA458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414837"/>
              </p:ext>
            </p:extLst>
          </p:nvPr>
        </p:nvGraphicFramePr>
        <p:xfrm>
          <a:off x="4697614" y="494797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Acrobat Document" showAsIcon="1" r:id="rId7" imgW="914400" imgH="771638" progId="Acrobat.Document.DC">
                  <p:embed/>
                </p:oleObj>
              </mc:Choice>
              <mc:Fallback>
                <p:oleObj name="Acrobat Document" showAsIcon="1" r:id="rId7" imgW="914400" imgH="77163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7614" y="494797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05EC039-C671-93F0-AE20-A54FAC5119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2201" y="4755784"/>
            <a:ext cx="4695552" cy="2066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750C21-5B33-8CF8-40AB-F2472B2667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2201" y="4671599"/>
            <a:ext cx="5772956" cy="2095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5D3D76-59C8-CCC1-E9BA-1D2A7899C2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1745" y="4989874"/>
            <a:ext cx="6677957" cy="6954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329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998A-D4B8-F92C-EE09-51DC41E2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57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Finding</a:t>
            </a:r>
          </a:p>
        </p:txBody>
      </p:sp>
    </p:spTree>
    <p:extLst>
      <p:ext uri="{BB962C8B-B14F-4D97-AF65-F5344CB8AC3E}">
        <p14:creationId xmlns:p14="http://schemas.microsoft.com/office/powerpoint/2010/main" val="1340227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EFE68EE-EC54-AC11-FFF1-44EE65C6965A}"/>
              </a:ext>
            </a:extLst>
          </p:cNvPr>
          <p:cNvSpPr txBox="1">
            <a:spLocks/>
          </p:cNvSpPr>
          <p:nvPr/>
        </p:nvSpPr>
        <p:spPr>
          <a:xfrm>
            <a:off x="293915" y="36452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1. : Why did DEM</a:t>
            </a:r>
            <a:r>
              <a:rPr lang="zh-TW" altLang="en-US" b="1" i="1" dirty="0"/>
              <a:t> </a:t>
            </a:r>
            <a:r>
              <a:rPr lang="en-US" altLang="zh-TW" b="1" i="1" dirty="0"/>
              <a:t>2020</a:t>
            </a:r>
            <a:r>
              <a:rPr lang="zh-TW" altLang="en-US" b="1" i="1" dirty="0"/>
              <a:t> </a:t>
            </a:r>
            <a:r>
              <a:rPr lang="en-US" altLang="zh-TW" b="1" i="1" dirty="0"/>
              <a:t>lose their election?</a:t>
            </a:r>
            <a:endParaRPr lang="en-US" b="1" i="1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4FDEEC0-E2AE-9E1E-E662-CC588131A133}"/>
              </a:ext>
            </a:extLst>
          </p:cNvPr>
          <p:cNvSpPr txBox="1">
            <a:spLocks/>
          </p:cNvSpPr>
          <p:nvPr/>
        </p:nvSpPr>
        <p:spPr>
          <a:xfrm>
            <a:off x="196124" y="1594449"/>
            <a:ext cx="3657837" cy="2468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2020</a:t>
            </a:r>
            <a:r>
              <a:rPr lang="zh-TW" altLang="en-US" b="1" dirty="0"/>
              <a:t> </a:t>
            </a:r>
            <a:r>
              <a:rPr lang="en-US" altLang="zh-TW" b="1" dirty="0"/>
              <a:t>GOP</a:t>
            </a:r>
            <a:r>
              <a:rPr lang="zh-TW" altLang="en-US" b="1" dirty="0"/>
              <a:t> </a:t>
            </a:r>
            <a:r>
              <a:rPr lang="en-US" altLang="zh-TW" b="1" dirty="0"/>
              <a:t>Bias ↑</a:t>
            </a:r>
          </a:p>
          <a:p>
            <a:r>
              <a:rPr lang="en-US" b="1" dirty="0"/>
              <a:t>Five states have overturned (GOP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altLang="zh-TW" b="1" dirty="0">
                <a:sym typeface="Wingdings" panose="05000000000000000000" pitchFamily="2" charset="2"/>
              </a:rPr>
              <a:t>DEM</a:t>
            </a:r>
            <a:r>
              <a:rPr lang="en-US" b="1" dirty="0">
                <a:sym typeface="Wingdings" panose="05000000000000000000" pitchFamily="2" charset="2"/>
              </a:rPr>
              <a:t>)</a:t>
            </a:r>
            <a:endParaRPr lang="en-US" b="1" dirty="0"/>
          </a:p>
        </p:txBody>
      </p:sp>
      <p:pic>
        <p:nvPicPr>
          <p:cNvPr id="41" name="Picture 40" descr="Chart&#10;&#10;Description automatically generated">
            <a:extLst>
              <a:ext uri="{FF2B5EF4-FFF2-40B4-BE49-F238E27FC236}">
                <a16:creationId xmlns:a16="http://schemas.microsoft.com/office/drawing/2014/main" id="{56711D4A-1A79-7970-567B-6166282CB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58" y="761160"/>
            <a:ext cx="7548612" cy="5959431"/>
          </a:xfrm>
          <a:prstGeom prst="rect">
            <a:avLst/>
          </a:prstGeom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BF3F5B67-5E79-A1EF-ED43-39B0689F8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320" y="761160"/>
            <a:ext cx="7552944" cy="596285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FAD430D-8D0A-B6DD-7B25-3B89DE1E8312}"/>
              </a:ext>
            </a:extLst>
          </p:cNvPr>
          <p:cNvGrpSpPr/>
          <p:nvPr/>
        </p:nvGrpSpPr>
        <p:grpSpPr>
          <a:xfrm>
            <a:off x="4614156" y="4369406"/>
            <a:ext cx="1069339" cy="1245972"/>
            <a:chOff x="5979161" y="1263781"/>
            <a:chExt cx="1069339" cy="1245972"/>
          </a:xfrm>
        </p:grpSpPr>
        <p:pic>
          <p:nvPicPr>
            <p:cNvPr id="17" name="Picture 16" descr="A picture containing person, red&#10;&#10;Description automatically generated">
              <a:extLst>
                <a:ext uri="{FF2B5EF4-FFF2-40B4-BE49-F238E27FC236}">
                  <a16:creationId xmlns:a16="http://schemas.microsoft.com/office/drawing/2014/main" id="{1A54BE57-7160-A999-6E88-6E8AACBAC8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00"/>
            <a:stretch/>
          </p:blipFill>
          <p:spPr>
            <a:xfrm>
              <a:off x="5979161" y="168679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6000" sy="106000" algn="bl" rotWithShape="0">
                <a:srgbClr val="0000FF">
                  <a:alpha val="78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DD5B1C-03DC-D494-CFC2-687D6B537A29}"/>
                </a:ext>
              </a:extLst>
            </p:cNvPr>
            <p:cNvSpPr txBox="1"/>
            <p:nvPr/>
          </p:nvSpPr>
          <p:spPr>
            <a:xfrm>
              <a:off x="6134100" y="1263781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00FF"/>
                  </a:solidFill>
                </a:rPr>
                <a:t>2016 </a:t>
              </a:r>
            </a:p>
            <a:p>
              <a:r>
                <a:rPr lang="en-US" sz="1200" b="1" dirty="0">
                  <a:solidFill>
                    <a:srgbClr val="0000FF"/>
                  </a:solidFill>
                </a:rPr>
                <a:t>GOP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9BDA2E-C4D2-E962-1B1B-0C7F129B6631}"/>
              </a:ext>
            </a:extLst>
          </p:cNvPr>
          <p:cNvGrpSpPr/>
          <p:nvPr/>
        </p:nvGrpSpPr>
        <p:grpSpPr>
          <a:xfrm>
            <a:off x="6650351" y="3739166"/>
            <a:ext cx="1042602" cy="1260480"/>
            <a:chOff x="4435900" y="1811662"/>
            <a:chExt cx="1042602" cy="1260480"/>
          </a:xfrm>
        </p:grpSpPr>
        <p:pic>
          <p:nvPicPr>
            <p:cNvPr id="12" name="Picture 11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5A6EDC2C-0DF2-B572-62B7-2242D6B01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" r="7" b="7"/>
            <a:stretch/>
          </p:blipFill>
          <p:spPr>
            <a:xfrm>
              <a:off x="4435900" y="2249182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4000" sy="104000" algn="bl" rotWithShape="0">
                <a:srgbClr val="7979FF">
                  <a:alpha val="42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8E6418-F2B5-93CF-6495-501FCDFE5BD8}"/>
                </a:ext>
              </a:extLst>
            </p:cNvPr>
            <p:cNvSpPr txBox="1"/>
            <p:nvPr/>
          </p:nvSpPr>
          <p:spPr>
            <a:xfrm>
              <a:off x="4564102" y="1811662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7979FF"/>
                  </a:solidFill>
                </a:rPr>
                <a:t>2020 </a:t>
              </a:r>
            </a:p>
            <a:p>
              <a:r>
                <a:rPr lang="en-US" sz="1200" b="1" dirty="0">
                  <a:solidFill>
                    <a:srgbClr val="7979FF"/>
                  </a:solidFill>
                </a:rPr>
                <a:t>GOP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B2CAC1-0006-367F-1CB5-D3C82F33D028}"/>
              </a:ext>
            </a:extLst>
          </p:cNvPr>
          <p:cNvGrpSpPr/>
          <p:nvPr/>
        </p:nvGrpSpPr>
        <p:grpSpPr>
          <a:xfrm>
            <a:off x="4478757" y="1952495"/>
            <a:ext cx="1062894" cy="1296427"/>
            <a:chOff x="4716031" y="4378486"/>
            <a:chExt cx="1062894" cy="1296427"/>
          </a:xfrm>
        </p:grpSpPr>
        <p:pic>
          <p:nvPicPr>
            <p:cNvPr id="15" name="Picture 14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13333BE7-AB7F-BCAB-0208-5DCF27371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0" r="-3" b="18498"/>
            <a:stretch/>
          </p:blipFill>
          <p:spPr>
            <a:xfrm>
              <a:off x="4716031" y="4851953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4000" sy="104000" algn="bl" rotWithShape="0">
                <a:srgbClr val="FF0000">
                  <a:alpha val="90000"/>
                </a:srgb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2288AC-B337-DA56-0738-7C9F8DBE8E8E}"/>
                </a:ext>
              </a:extLst>
            </p:cNvPr>
            <p:cNvSpPr txBox="1"/>
            <p:nvPr/>
          </p:nvSpPr>
          <p:spPr>
            <a:xfrm>
              <a:off x="4864525" y="4378486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2016 </a:t>
              </a:r>
            </a:p>
            <a:p>
              <a:r>
                <a:rPr lang="en-US" sz="1200" b="1" dirty="0">
                  <a:solidFill>
                    <a:srgbClr val="FF0000"/>
                  </a:solidFill>
                </a:rPr>
                <a:t>DEM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FACE51C-505A-4D2A-9EB0-26E5B8D59E89}"/>
              </a:ext>
            </a:extLst>
          </p:cNvPr>
          <p:cNvGrpSpPr/>
          <p:nvPr/>
        </p:nvGrpSpPr>
        <p:grpSpPr>
          <a:xfrm>
            <a:off x="6225570" y="1141860"/>
            <a:ext cx="1095256" cy="1284625"/>
            <a:chOff x="6867644" y="3798835"/>
            <a:chExt cx="1095256" cy="1284625"/>
          </a:xfrm>
        </p:grpSpPr>
        <p:pic>
          <p:nvPicPr>
            <p:cNvPr id="13" name="Picture 12" descr="A person in a suit and tie&#10;&#10;Description automatically generated with medium confidence">
              <a:extLst>
                <a:ext uri="{FF2B5EF4-FFF2-40B4-BE49-F238E27FC236}">
                  <a16:creationId xmlns:a16="http://schemas.microsoft.com/office/drawing/2014/main" id="{527511FB-3C7C-3C4C-B3B2-9CDCFB506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8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00" r="-3" b="18498"/>
            <a:stretch/>
          </p:blipFill>
          <p:spPr>
            <a:xfrm>
              <a:off x="6867644" y="4260500"/>
              <a:ext cx="822960" cy="822960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  <a:ln>
              <a:solidFill>
                <a:schemeClr val="accent1"/>
              </a:solidFill>
            </a:ln>
            <a:effectLst>
              <a:outerShdw blurRad="50800" dist="38100" dir="18900000" sx="104000" sy="104000" algn="bl" rotWithShape="0">
                <a:srgbClr val="FF7979">
                  <a:alpha val="42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98ECCC-B337-FE8D-110C-CB29EA0E8D98}"/>
                </a:ext>
              </a:extLst>
            </p:cNvPr>
            <p:cNvSpPr txBox="1"/>
            <p:nvPr/>
          </p:nvSpPr>
          <p:spPr>
            <a:xfrm>
              <a:off x="7048500" y="3798835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FFAFAF"/>
                  </a:solidFill>
                </a:rPr>
                <a:t>2020 </a:t>
              </a:r>
            </a:p>
            <a:p>
              <a:r>
                <a:rPr lang="en-US" sz="1200" b="1" dirty="0">
                  <a:solidFill>
                    <a:srgbClr val="FFAFAF"/>
                  </a:solidFill>
                </a:rPr>
                <a:t>DEM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A126D2-72AB-947B-1AA0-4EAC8EB3EFF7}"/>
              </a:ext>
            </a:extLst>
          </p:cNvPr>
          <p:cNvSpPr txBox="1"/>
          <p:nvPr/>
        </p:nvSpPr>
        <p:spPr>
          <a:xfrm>
            <a:off x="6584810" y="3286975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7979FF"/>
                </a:solidFill>
              </a:rPr>
              <a:t>306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D6E8F-0E52-A09F-3B64-FF0689A610C8}"/>
              </a:ext>
            </a:extLst>
          </p:cNvPr>
          <p:cNvSpPr txBox="1"/>
          <p:nvPr/>
        </p:nvSpPr>
        <p:spPr>
          <a:xfrm>
            <a:off x="6321353" y="2370346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AFAF"/>
                </a:solidFill>
              </a:rPr>
              <a:t>232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FF8C5E-25AF-83C0-DA08-41A1A952C141}"/>
              </a:ext>
            </a:extLst>
          </p:cNvPr>
          <p:cNvSpPr txBox="1"/>
          <p:nvPr/>
        </p:nvSpPr>
        <p:spPr>
          <a:xfrm>
            <a:off x="4548719" y="3868410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000FF"/>
                </a:solidFill>
              </a:rPr>
              <a:t>204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9E8B47-E6E1-4F42-F93E-E4B0620FED6E}"/>
              </a:ext>
            </a:extLst>
          </p:cNvPr>
          <p:cNvSpPr txBox="1"/>
          <p:nvPr/>
        </p:nvSpPr>
        <p:spPr>
          <a:xfrm>
            <a:off x="4493779" y="3281667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279</a:t>
            </a:r>
          </a:p>
        </p:txBody>
      </p:sp>
    </p:spTree>
    <p:extLst>
      <p:ext uri="{BB962C8B-B14F-4D97-AF65-F5344CB8AC3E}">
        <p14:creationId xmlns:p14="http://schemas.microsoft.com/office/powerpoint/2010/main" val="1679927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AF003E-37E1-068E-56EF-1E5F112B5F5A}"/>
              </a:ext>
            </a:extLst>
          </p:cNvPr>
          <p:cNvSpPr txBox="1">
            <a:spLocks/>
          </p:cNvSpPr>
          <p:nvPr/>
        </p:nvSpPr>
        <p:spPr>
          <a:xfrm>
            <a:off x="293915" y="36452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2. : Why did DEM</a:t>
            </a:r>
            <a:r>
              <a:rPr lang="zh-TW" altLang="en-US" b="1" i="1" dirty="0"/>
              <a:t> </a:t>
            </a:r>
            <a:r>
              <a:rPr lang="en-US" altLang="zh-TW" b="1" i="1" dirty="0"/>
              <a:t>2020</a:t>
            </a:r>
            <a:r>
              <a:rPr lang="zh-TW" altLang="en-US" b="1" i="1" dirty="0"/>
              <a:t> </a:t>
            </a:r>
            <a:r>
              <a:rPr lang="en-US" altLang="zh-TW" b="1" i="1" dirty="0"/>
              <a:t>lose their election?</a:t>
            </a:r>
            <a:endParaRPr lang="en-US" b="1" i="1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EE2F992-2BDA-D1D0-D5FB-C5F25A654803}"/>
              </a:ext>
            </a:extLst>
          </p:cNvPr>
          <p:cNvSpPr txBox="1">
            <a:spLocks/>
          </p:cNvSpPr>
          <p:nvPr/>
        </p:nvSpPr>
        <p:spPr>
          <a:xfrm>
            <a:off x="3066743" y="5762926"/>
            <a:ext cx="6379471" cy="10765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Both have higher votes in 2020</a:t>
            </a:r>
          </a:p>
          <a:p>
            <a:r>
              <a:rPr lang="en-US" b="1" dirty="0"/>
              <a:t>But </a:t>
            </a:r>
            <a:r>
              <a:rPr lang="en-US" altLang="zh-TW" b="1" dirty="0"/>
              <a:t>DEM</a:t>
            </a:r>
            <a:r>
              <a:rPr lang="en-US" b="1" dirty="0"/>
              <a:t> increase more than </a:t>
            </a:r>
            <a:r>
              <a:rPr lang="en-US" altLang="zh-TW" b="1" dirty="0"/>
              <a:t>GOP</a:t>
            </a:r>
            <a:endParaRPr lang="en-US" b="1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C0D0FB46-4EA4-0D24-9CF2-F56C54B5E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32" y="669436"/>
            <a:ext cx="6363588" cy="5125165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4790CE2-2A2E-8219-7F1E-C37F732A4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81" y="650899"/>
            <a:ext cx="6363588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284CA7F-B696-4085-84C6-CD668817E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1827306 h 3400925"/>
              <a:gd name="connsiteX3" fmla="*/ 3892296 w 6050278"/>
              <a:gd name="connsiteY3" fmla="*/ 1827306 h 3400925"/>
              <a:gd name="connsiteX4" fmla="*/ 3892296 w 6050278"/>
              <a:gd name="connsiteY4" fmla="*/ 3400925 h 3400925"/>
              <a:gd name="connsiteX5" fmla="*/ 0 w 6050278"/>
              <a:gd name="connsiteY5" fmla="*/ 3400925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8A10F4-B847-4777-BC82-782F6FB36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1"/>
            <a:ext cx="6050278" cy="3400925"/>
          </a:xfrm>
          <a:custGeom>
            <a:avLst/>
            <a:gdLst>
              <a:gd name="connsiteX0" fmla="*/ 0 w 6050278"/>
              <a:gd name="connsiteY0" fmla="*/ 0 h 3400925"/>
              <a:gd name="connsiteX1" fmla="*/ 6050278 w 6050278"/>
              <a:gd name="connsiteY1" fmla="*/ 0 h 3400925"/>
              <a:gd name="connsiteX2" fmla="*/ 6050278 w 6050278"/>
              <a:gd name="connsiteY2" fmla="*/ 3400925 h 3400925"/>
              <a:gd name="connsiteX3" fmla="*/ 2157982 w 6050278"/>
              <a:gd name="connsiteY3" fmla="*/ 3400925 h 3400925"/>
              <a:gd name="connsiteX4" fmla="*/ 2157982 w 6050278"/>
              <a:gd name="connsiteY4" fmla="*/ 1827306 h 3400925"/>
              <a:gd name="connsiteX5" fmla="*/ 0 w 6050278"/>
              <a:gd name="connsiteY5" fmla="*/ 1827306 h 340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883B597-C9A1-46EF-AB6B-71DF0B1ED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89159"/>
            <a:ext cx="6050278" cy="3368841"/>
          </a:xfrm>
          <a:custGeom>
            <a:avLst/>
            <a:gdLst>
              <a:gd name="connsiteX0" fmla="*/ 0 w 6050278"/>
              <a:gd name="connsiteY0" fmla="*/ 0 h 3368841"/>
              <a:gd name="connsiteX1" fmla="*/ 3892296 w 6050278"/>
              <a:gd name="connsiteY1" fmla="*/ 0 h 3368841"/>
              <a:gd name="connsiteX2" fmla="*/ 3892296 w 6050278"/>
              <a:gd name="connsiteY2" fmla="*/ 1541535 h 3368841"/>
              <a:gd name="connsiteX3" fmla="*/ 6050278 w 6050278"/>
              <a:gd name="connsiteY3" fmla="*/ 1541535 h 3368841"/>
              <a:gd name="connsiteX4" fmla="*/ 6050278 w 6050278"/>
              <a:gd name="connsiteY4" fmla="*/ 3368841 h 3368841"/>
              <a:gd name="connsiteX5" fmla="*/ 0 w 6050278"/>
              <a:gd name="connsiteY5" fmla="*/ 3368841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0B38421-369F-445C-9543-5BC17BC09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1722" y="3489159"/>
            <a:ext cx="6050278" cy="3368841"/>
          </a:xfrm>
          <a:custGeom>
            <a:avLst/>
            <a:gdLst>
              <a:gd name="connsiteX0" fmla="*/ 2157982 w 6050278"/>
              <a:gd name="connsiteY0" fmla="*/ 0 h 3368841"/>
              <a:gd name="connsiteX1" fmla="*/ 6050278 w 6050278"/>
              <a:gd name="connsiteY1" fmla="*/ 0 h 3368841"/>
              <a:gd name="connsiteX2" fmla="*/ 6050278 w 6050278"/>
              <a:gd name="connsiteY2" fmla="*/ 3368841 h 3368841"/>
              <a:gd name="connsiteX3" fmla="*/ 0 w 6050278"/>
              <a:gd name="connsiteY3" fmla="*/ 3368841 h 3368841"/>
              <a:gd name="connsiteX4" fmla="*/ 0 w 6050278"/>
              <a:gd name="connsiteY4" fmla="*/ 1541535 h 3368841"/>
              <a:gd name="connsiteX5" fmla="*/ 2157982 w 6050278"/>
              <a:gd name="connsiteY5" fmla="*/ 1541535 h 336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AA9CE81-CAF0-41E3-8E73-CAFA13A0B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3736" y="1918638"/>
            <a:ext cx="4224528" cy="3020725"/>
          </a:xfrm>
          <a:custGeom>
            <a:avLst/>
            <a:gdLst>
              <a:gd name="connsiteX0" fmla="*/ 0 w 4224528"/>
              <a:gd name="connsiteY0" fmla="*/ 0 h 3020725"/>
              <a:gd name="connsiteX1" fmla="*/ 4224528 w 4224528"/>
              <a:gd name="connsiteY1" fmla="*/ 0 h 3020725"/>
              <a:gd name="connsiteX2" fmla="*/ 4224528 w 4224528"/>
              <a:gd name="connsiteY2" fmla="*/ 3020725 h 3020725"/>
              <a:gd name="connsiteX3" fmla="*/ 0 w 4224528"/>
              <a:gd name="connsiteY3" fmla="*/ 3020725 h 302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4528" h="3020725">
                <a:moveTo>
                  <a:pt x="0" y="0"/>
                </a:moveTo>
                <a:lnTo>
                  <a:pt x="4224528" y="0"/>
                </a:lnTo>
                <a:lnTo>
                  <a:pt x="4224528" y="3020725"/>
                </a:lnTo>
                <a:lnTo>
                  <a:pt x="0" y="30207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7A314F3-D0A0-4D00-4B7D-33AD71711AEE}"/>
              </a:ext>
            </a:extLst>
          </p:cNvPr>
          <p:cNvSpPr txBox="1">
            <a:spLocks/>
          </p:cNvSpPr>
          <p:nvPr/>
        </p:nvSpPr>
        <p:spPr>
          <a:xfrm>
            <a:off x="293915" y="36452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>
                <a:solidFill>
                  <a:schemeClr val="bg1"/>
                </a:solidFill>
              </a:rPr>
              <a:t>Finding 3. : Where are the third candidate?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30" name="Picture 29" descr="Chart, pie chart&#10;&#10;Description automatically generated">
            <a:extLst>
              <a:ext uri="{FF2B5EF4-FFF2-40B4-BE49-F238E27FC236}">
                <a16:creationId xmlns:a16="http://schemas.microsoft.com/office/drawing/2014/main" id="{047FA166-20F4-46A2-0451-22BDCD0408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033" y="636946"/>
            <a:ext cx="3824164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 descr="Chart, pie chart&#10;&#10;Description automatically generated">
            <a:extLst>
              <a:ext uri="{FF2B5EF4-FFF2-40B4-BE49-F238E27FC236}">
                <a16:creationId xmlns:a16="http://schemas.microsoft.com/office/drawing/2014/main" id="{5091650E-CADC-FB8D-1C6C-6D67E5139B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" y="663303"/>
            <a:ext cx="3824163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 descr="Chart, pie chart&#10;&#10;Description automatically generated">
            <a:extLst>
              <a:ext uri="{FF2B5EF4-FFF2-40B4-BE49-F238E27FC236}">
                <a16:creationId xmlns:a16="http://schemas.microsoft.com/office/drawing/2014/main" id="{B7DAFDB9-A1EA-5392-4C04-D9E4874DDC7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56" y="2023189"/>
            <a:ext cx="3951636" cy="2834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 descr="Chart, pie chart&#10;&#10;Description automatically generated">
            <a:extLst>
              <a:ext uri="{FF2B5EF4-FFF2-40B4-BE49-F238E27FC236}">
                <a16:creationId xmlns:a16="http://schemas.microsoft.com/office/drawing/2014/main" id="{4B93CDCD-FCE5-5995-153C-3AFCC273F68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8" y="3801979"/>
            <a:ext cx="3824164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3" descr="Chart, pie chart&#10;&#10;Description automatically generated">
            <a:extLst>
              <a:ext uri="{FF2B5EF4-FFF2-40B4-BE49-F238E27FC236}">
                <a16:creationId xmlns:a16="http://schemas.microsoft.com/office/drawing/2014/main" id="{94F47AB3-C52F-91EE-1D59-84021C7D1D9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50" y="3768512"/>
            <a:ext cx="3824163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21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EF53F-CA79-A144-DD5D-902D82F5B7DB}"/>
              </a:ext>
            </a:extLst>
          </p:cNvPr>
          <p:cNvSpPr/>
          <p:nvPr/>
        </p:nvSpPr>
        <p:spPr>
          <a:xfrm>
            <a:off x="3410857" y="0"/>
            <a:ext cx="5558972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A965138-9606-84FF-CA75-CC907A157556}"/>
              </a:ext>
            </a:extLst>
          </p:cNvPr>
          <p:cNvSpPr txBox="1">
            <a:spLocks/>
          </p:cNvSpPr>
          <p:nvPr/>
        </p:nvSpPr>
        <p:spPr>
          <a:xfrm>
            <a:off x="25472" y="3862989"/>
            <a:ext cx="3007080" cy="24688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Age ↑, support</a:t>
            </a:r>
            <a:r>
              <a:rPr lang="zh-TW" altLang="en-US" b="1" dirty="0"/>
              <a:t> </a:t>
            </a:r>
            <a:r>
              <a:rPr lang="en-US" altLang="zh-TW" b="1" dirty="0"/>
              <a:t>Biden more 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98B13872-92BC-7529-861C-DC68DCF21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92" y="485456"/>
            <a:ext cx="3123067" cy="224028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221593F0-BE57-EB9A-2426-0B87EB66DE30}"/>
              </a:ext>
            </a:extLst>
          </p:cNvPr>
          <p:cNvSpPr txBox="1">
            <a:spLocks/>
          </p:cNvSpPr>
          <p:nvPr/>
        </p:nvSpPr>
        <p:spPr>
          <a:xfrm>
            <a:off x="227167" y="-91820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4. : How the age distribution tell us?</a:t>
            </a:r>
            <a:endParaRPr lang="en-US" b="1" i="1" dirty="0"/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CEF19BB3-5948-C496-3D7C-8CDAC9771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18" y="693511"/>
            <a:ext cx="2804386" cy="2011680"/>
          </a:xfrm>
          <a:prstGeom prst="rect">
            <a:avLst/>
          </a:prstGeom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7E4619E8-D966-66F1-2774-551F9C47D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85" y="693511"/>
            <a:ext cx="3967557" cy="2846061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EBCCC089-57A3-8ABB-EDC3-CCD0F9B45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41" y="3237856"/>
            <a:ext cx="4365056" cy="3131200"/>
          </a:xfrm>
          <a:prstGeom prst="rect">
            <a:avLst/>
          </a:prstGeom>
        </p:spPr>
      </p:pic>
      <p:pic>
        <p:nvPicPr>
          <p:cNvPr id="40" name="Picture 39" descr="Chart, histogram&#10;&#10;Description automatically generated">
            <a:extLst>
              <a:ext uri="{FF2B5EF4-FFF2-40B4-BE49-F238E27FC236}">
                <a16:creationId xmlns:a16="http://schemas.microsoft.com/office/drawing/2014/main" id="{42503ED6-8227-62CD-1CFA-03BA14EAF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17" y="4014216"/>
            <a:ext cx="3700091" cy="28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3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46EB7854-D456-3BCC-F23F-45070CD65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11" y="563661"/>
            <a:ext cx="4894929" cy="2926080"/>
          </a:xfrm>
          <a:prstGeom prst="rect">
            <a:avLst/>
          </a:prstGeom>
        </p:spPr>
      </p:pic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EEC65AF1-3D50-DAB9-8554-FE84D0F2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8" y="519326"/>
            <a:ext cx="4894929" cy="2926080"/>
          </a:xfrm>
          <a:prstGeom prst="rect">
            <a:avLst/>
          </a:prstGeom>
        </p:spPr>
      </p:pic>
      <p:cxnSp>
        <p:nvCxnSpPr>
          <p:cNvPr id="23" name="Straight Connector 10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14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0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A1CFF81-AC6A-D121-A0B6-BB56A038B12B}"/>
              </a:ext>
            </a:extLst>
          </p:cNvPr>
          <p:cNvSpPr/>
          <p:nvPr/>
        </p:nvSpPr>
        <p:spPr>
          <a:xfrm>
            <a:off x="3410857" y="0"/>
            <a:ext cx="5558972" cy="71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DF7DC4F-E6D5-DAB0-059B-C78BB3065D95}"/>
              </a:ext>
            </a:extLst>
          </p:cNvPr>
          <p:cNvSpPr txBox="1">
            <a:spLocks/>
          </p:cNvSpPr>
          <p:nvPr/>
        </p:nvSpPr>
        <p:spPr>
          <a:xfrm>
            <a:off x="227167" y="-91820"/>
            <a:ext cx="11737664" cy="8164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TW" b="1" i="1" dirty="0"/>
              <a:t>Finding 5. : How the ethnicity tell us?</a:t>
            </a:r>
            <a:endParaRPr lang="en-US" b="1" i="1" dirty="0"/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37897E6-0582-95D7-0EC5-1853376A8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17" y="3459699"/>
            <a:ext cx="4741963" cy="2834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E7CF9-03E8-58B4-7B40-ED52D2EAE549}"/>
              </a:ext>
            </a:extLst>
          </p:cNvPr>
          <p:cNvSpPr txBox="1"/>
          <p:nvPr/>
        </p:nvSpPr>
        <p:spPr>
          <a:xfrm>
            <a:off x="4088713" y="6151190"/>
            <a:ext cx="8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523EF6-4C2A-9135-6ED2-E0882A6095C1}"/>
              </a:ext>
            </a:extLst>
          </p:cNvPr>
          <p:cNvSpPr txBox="1"/>
          <p:nvPr/>
        </p:nvSpPr>
        <p:spPr>
          <a:xfrm>
            <a:off x="4771532" y="6399018"/>
            <a:ext cx="8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Black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89EFE3-A390-B2F5-E8B7-278CF26D5B41}"/>
              </a:ext>
            </a:extLst>
          </p:cNvPr>
          <p:cNvSpPr txBox="1"/>
          <p:nvPr/>
        </p:nvSpPr>
        <p:spPr>
          <a:xfrm>
            <a:off x="5291427" y="6151190"/>
            <a:ext cx="116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Hispanic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61BAB7-258B-63E3-84F5-27A351A506E6}"/>
              </a:ext>
            </a:extLst>
          </p:cNvPr>
          <p:cNvSpPr txBox="1"/>
          <p:nvPr/>
        </p:nvSpPr>
        <p:spPr>
          <a:xfrm>
            <a:off x="5974246" y="6399018"/>
            <a:ext cx="87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Asian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DF616E-3503-4E85-C6FD-5F450AD9800A}"/>
              </a:ext>
            </a:extLst>
          </p:cNvPr>
          <p:cNvSpPr txBox="1"/>
          <p:nvPr/>
        </p:nvSpPr>
        <p:spPr>
          <a:xfrm>
            <a:off x="6853191" y="6138485"/>
            <a:ext cx="116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AIAN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D82F0D-20F2-2F11-3CEC-F826F740DE54}"/>
              </a:ext>
            </a:extLst>
          </p:cNvPr>
          <p:cNvSpPr txBox="1"/>
          <p:nvPr/>
        </p:nvSpPr>
        <p:spPr>
          <a:xfrm>
            <a:off x="7174250" y="6386313"/>
            <a:ext cx="1564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Multi-races</a:t>
            </a:r>
          </a:p>
        </p:txBody>
      </p:sp>
      <p:pic>
        <p:nvPicPr>
          <p:cNvPr id="37" name="Picture 36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5E47C0-3703-28F5-54D0-8A321CF2A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" y="4217399"/>
            <a:ext cx="3518231" cy="2103120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3F50800C-D516-42A9-852E-6E3187CC2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283" y="4283193"/>
            <a:ext cx="3518231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025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6"/>
</p:tagLst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6E2"/>
      </a:lt2>
      <a:accent1>
        <a:srgbClr val="90A2CD"/>
      </a:accent1>
      <a:accent2>
        <a:srgbClr val="73ABC0"/>
      </a:accent2>
      <a:accent3>
        <a:srgbClr val="78ACA4"/>
      </a:accent3>
      <a:accent4>
        <a:srgbClr val="6DB18B"/>
      </a:accent4>
      <a:accent5>
        <a:srgbClr val="77B178"/>
      </a:accent5>
      <a:accent6>
        <a:srgbClr val="85AE6B"/>
      </a:accent6>
      <a:hlink>
        <a:srgbClr val="928159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</TotalTime>
  <Words>381</Words>
  <Application>Microsoft Office PowerPoint</Application>
  <PresentationFormat>Widescreen</PresentationFormat>
  <Paragraphs>74</Paragraphs>
  <Slides>14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Wingdings</vt:lpstr>
      <vt:lpstr>BrushVTI</vt:lpstr>
      <vt:lpstr>Acrobat Document</vt:lpstr>
      <vt:lpstr>Individual project</vt:lpstr>
      <vt:lpstr>Agenda</vt:lpstr>
      <vt:lpstr>Datasets introduction</vt:lpstr>
      <vt:lpstr>Finding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Appendix: Correlation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Individual project</dc:title>
  <dc:creator>Chen Wang</dc:creator>
  <cp:lastModifiedBy>Chen Wang</cp:lastModifiedBy>
  <cp:revision>22</cp:revision>
  <dcterms:created xsi:type="dcterms:W3CDTF">2022-05-04T19:41:07Z</dcterms:created>
  <dcterms:modified xsi:type="dcterms:W3CDTF">2022-05-05T20:19:59Z</dcterms:modified>
</cp:coreProperties>
</file>